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94" r:id="rId4"/>
    <p:sldId id="295" r:id="rId5"/>
    <p:sldId id="260" r:id="rId6"/>
    <p:sldId id="277" r:id="rId7"/>
    <p:sldId id="258" r:id="rId8"/>
    <p:sldId id="263" r:id="rId9"/>
    <p:sldId id="289" r:id="rId10"/>
    <p:sldId id="264" r:id="rId11"/>
    <p:sldId id="262" r:id="rId12"/>
    <p:sldId id="298" r:id="rId13"/>
    <p:sldId id="299" r:id="rId14"/>
    <p:sldId id="297" r:id="rId15"/>
    <p:sldId id="274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2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1C580-772D-4C79-9DFF-7F4002B17024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E481C-1339-41B9-966D-3258E88C35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618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E481C-1339-41B9-966D-3258E88C35C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5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3820" y="404664"/>
            <a:ext cx="5105400" cy="4740376"/>
          </a:xfrm>
        </p:spPr>
        <p:txBody>
          <a:bodyPr/>
          <a:lstStyle/>
          <a:p>
            <a:pPr algn="ctr"/>
            <a:r>
              <a:rPr lang="ru-RU" sz="3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ru-RU" sz="3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i="1" dirty="0" smtClean="0"/>
              <a:t>«Развитие коммуникативных способностей детей через театрализованную деятельность »</a:t>
            </a:r>
            <a:br>
              <a:rPr lang="ru-RU" sz="2800" i="1" dirty="0" smtClean="0"/>
            </a:br>
            <a:endParaRPr lang="ru-RU" sz="2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365104"/>
            <a:ext cx="5114778" cy="64807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792088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                   </a:t>
            </a:r>
            <a:r>
              <a:rPr lang="ru-RU" sz="3200" i="1" dirty="0" smtClean="0">
                <a:solidFill>
                  <a:srgbClr val="FF0000"/>
                </a:solidFill>
              </a:rPr>
              <a:t>формы работы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8064896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endParaRPr lang="ru-RU" sz="2400" i="1" dirty="0" smtClean="0"/>
          </a:p>
          <a:p>
            <a:pPr marL="320580"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Беседы о театре.</a:t>
            </a:r>
          </a:p>
          <a:p>
            <a:pPr marL="320580"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Создание игровых ситуаций.</a:t>
            </a:r>
          </a:p>
          <a:p>
            <a:pPr marL="320580"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Театрализованные игры.</a:t>
            </a:r>
          </a:p>
          <a:p>
            <a:pPr marL="320580"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Подвижные игры.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Речевые игры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Ритмопластика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Инсценировка песен, хороводов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Использование различных видов театра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Инсценировка и драматизация сказок, стихотворений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>
                <a:solidFill>
                  <a:srgbClr val="002060"/>
                </a:solidFill>
              </a:rPr>
              <a:t>Театральные </a:t>
            </a:r>
            <a:r>
              <a:rPr lang="ru-RU" sz="2400" b="1" i="1" dirty="0" smtClean="0">
                <a:solidFill>
                  <a:srgbClr val="002060"/>
                </a:solidFill>
              </a:rPr>
              <a:t>этюды, пантомимы.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Иллюстрирование сказок, составление пиктограмм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Проведение спектаклей.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rgbClr val="002060"/>
                </a:solidFill>
              </a:rPr>
              <a:t>Сказка на новый лад (придумывание с детьми новой концовки сказки путём введения новых героев)</a:t>
            </a:r>
          </a:p>
          <a:p>
            <a:pPr marL="252000">
              <a:spcBef>
                <a:spcPts val="0"/>
              </a:spcBef>
            </a:pPr>
            <a:endParaRPr lang="ru-RU" sz="2800" i="1" dirty="0" smtClean="0"/>
          </a:p>
          <a:p>
            <a:pPr marL="252000">
              <a:spcBef>
                <a:spcPts val="0"/>
              </a:spcBef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7239000" cy="6195088"/>
          </a:xfrm>
        </p:spPr>
        <p:txBody>
          <a:bodyPr>
            <a:normAutofit lnSpcReduction="10000"/>
          </a:bodyPr>
          <a:lstStyle/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endParaRPr lang="ru-RU" sz="2000" i="1" dirty="0" smtClean="0"/>
          </a:p>
          <a:p>
            <a:pPr>
              <a:buNone/>
            </a:pPr>
            <a:r>
              <a:rPr lang="ru-RU" sz="2000" i="1" dirty="0" smtClean="0"/>
              <a:t>      </a:t>
            </a:r>
          </a:p>
          <a:p>
            <a:pPr>
              <a:buNone/>
            </a:pPr>
            <a:r>
              <a:rPr lang="ru-RU" sz="2000" i="1" dirty="0" smtClean="0"/>
              <a:t>          </a:t>
            </a:r>
            <a:r>
              <a:rPr lang="ru-RU" sz="2400" i="1" dirty="0" smtClean="0">
                <a:solidFill>
                  <a:srgbClr val="002060"/>
                </a:solidFill>
              </a:rPr>
              <a:t>Для развития выразительной стороны речи, коммуникативных способностей детей необходимо создание  </a:t>
            </a:r>
            <a:r>
              <a:rPr lang="ru-RU" sz="2400" b="1" i="1" dirty="0" smtClean="0">
                <a:solidFill>
                  <a:srgbClr val="002060"/>
                </a:solidFill>
              </a:rPr>
              <a:t>условий</a:t>
            </a:r>
            <a:r>
              <a:rPr lang="ru-RU" sz="2400" i="1" dirty="0" smtClean="0">
                <a:solidFill>
                  <a:srgbClr val="002060"/>
                </a:solidFill>
              </a:rPr>
              <a:t>, в которых каждый ребенок мог бы проявить свои эмоции, чувства, желания и взгляды, </a:t>
            </a:r>
          </a:p>
          <a:p>
            <a:endParaRPr lang="ru-RU" dirty="0"/>
          </a:p>
        </p:txBody>
      </p:sp>
      <p:pic>
        <p:nvPicPr>
          <p:cNvPr id="6" name="Рисунок 5" descr="C:\Users\user\Documents\DSC_032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662473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79928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Уголок театрализации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— это часть развивающей среды в оснащении группы, призванная сплотить ребят общей игровой деятельностью, в которой они смогли бы продемонстрировать все грани своего характера, возможно, ещё не известные им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самим.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/>
            </a:r>
            <a:b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</a:br>
            <a:r>
              <a:rPr lang="ru-RU" sz="2400" dirty="0" smtClean="0">
                <a:solidFill>
                  <a:srgbClr val="002060"/>
                </a:solidFill>
                <a:cs typeface="Aharoni" panose="02010803020104030203" pitchFamily="2" charset="-79"/>
              </a:rPr>
              <a:t>  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проектировании театральной зоны необходимо учитывать </a:t>
            </a:r>
            <a:r>
              <a:rPr lang="ru-RU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возрастные особенности детей </a:t>
            </a:r>
            <a:endParaRPr lang="ru-RU" sz="2400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например, в группе для детей 3-4 лет в данной зоне может быть уголок ряженья и игрушки для театрализации знакомых сказок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группе же для детей 5-7 лет более широко должны быть представлены виды театров, разнообразные материалы для изготовления атрибутов к спектаклям, а также зона должна отвечать интересам как мальчиков, так и девочек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anose="02010803020104030203" pitchFamily="2" charset="-79"/>
            </a:endParaRPr>
          </a:p>
          <a:p>
            <a:endParaRPr lang="ru-RU" sz="2400" u="sng" dirty="0" smtClean="0">
              <a:solidFill>
                <a:srgbClr val="002060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34373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72728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обеспечения оптимального баланса совместной и самостоятельной театрализованной деятельности детей в группе должна быть оборудована театральная зона или уголок сказки, а также «тихий уголок», в котором ребенок может побыть один, посмотреть иллюстрации к произведению, вспомнить содержание своей роли. В целях реализации индивидуальных интересов предметно-пространственная среда должна обеспечивать право и свободу выбора. Поэтому в зоне театрализованной деятельности должны быть представлены разные виды кукольного театра, ширма для показа, маски, детские рисунки, природный и бросовый материал, отрезы ткани для ряженья.</a:t>
            </a:r>
          </a:p>
        </p:txBody>
      </p:sp>
    </p:spTree>
    <p:extLst>
      <p:ext uri="{BB962C8B-B14F-4D97-AF65-F5344CB8AC3E}">
        <p14:creationId xmlns:p14="http://schemas.microsoft.com/office/powerpoint/2010/main" val="1297404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79208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 форм обучения и воспитания как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всестороннего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детей, но театральная деятельность стоит в этом ряду “на особинку”. Это тот вид деятельности, где игра воспитание и обучение неразрывно связаны. Театр позволяет строить взаимодействие и общение его участников с учетом возрастных возможностей и индивидуальных особенностей. И в то же время дети учатся смотреть на себя со стороны, изображая подчас характеры и поступки осуждаемые всеми: жадность, хитрость, леность и пр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Включить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малышей в 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театральную деятельность несложно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Дети очень любят наряжаться, изображать каких-то героев. Любая сюжетно-ролевая игра — это, по сути, спектакль, просто он проходит обыденно, не на показ, не для зрителей.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Выступления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сцене, перед аудиторией позволяют свободно держаться в повседневной жизни. На физкультурных занятиях учатся “прыгать как зайчики”, красться “как кошка за мышкой”. Прочитанные стихи Агнии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превращаются в игры-драматизации, где все дети—актеры. Дети с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удовольствием изображают бычка, который идет по доске, а она “качается”. И старательно “боятся”: поджимают ручки, закрывают “от страха” глаза. В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следущем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этапе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призносят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с разной интонацией (грустно, весело, удивленно, злобно, дети угадывают интонацию.</a:t>
            </a:r>
          </a:p>
        </p:txBody>
      </p:sp>
    </p:spTree>
    <p:extLst>
      <p:ext uri="{BB962C8B-B14F-4D97-AF65-F5344CB8AC3E}">
        <p14:creationId xmlns:p14="http://schemas.microsoft.com/office/powerpoint/2010/main" val="3651890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Работа с родителями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    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400" i="1" dirty="0" smtClean="0">
                <a:solidFill>
                  <a:srgbClr val="002060"/>
                </a:solidFill>
              </a:rPr>
              <a:t>Консультации на темы:</a:t>
            </a:r>
          </a:p>
          <a:p>
            <a:r>
              <a:rPr lang="ru-RU" sz="2400" i="1" dirty="0" smtClean="0">
                <a:solidFill>
                  <a:srgbClr val="002060"/>
                </a:solidFill>
              </a:rPr>
              <a:t>Мастерская по изготовлению  театрального реквизита </a:t>
            </a:r>
          </a:p>
          <a:p>
            <a:r>
              <a:rPr lang="ru-RU" sz="2400" i="1" dirty="0" smtClean="0">
                <a:solidFill>
                  <a:srgbClr val="002060"/>
                </a:solidFill>
              </a:rPr>
              <a:t>Конкурс семейного творчества «Игрушки для театра своими руками».</a:t>
            </a:r>
          </a:p>
          <a:p>
            <a:r>
              <a:rPr lang="ru-RU" sz="2400" i="1" dirty="0" smtClean="0">
                <a:solidFill>
                  <a:srgbClr val="002060"/>
                </a:solidFill>
              </a:rPr>
              <a:t>Выставка семейных рисунков и фото по посещению театра родителей с детьми</a:t>
            </a:r>
          </a:p>
          <a:p>
            <a:r>
              <a:rPr lang="ru-RU" sz="2400" i="1" dirty="0" smtClean="0">
                <a:solidFill>
                  <a:srgbClr val="002060"/>
                </a:solidFill>
              </a:rPr>
              <a:t>Создание книжного уголка. Изготовление книжек своими руками</a:t>
            </a:r>
            <a:endParaRPr lang="ru-RU" sz="24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None/>
            </a:pPr>
            <a:endParaRPr lang="ru-RU" sz="4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 за внимание!</a:t>
            </a:r>
            <a:endParaRPr lang="ru-RU" sz="48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rgbClr val="FF0000"/>
                </a:solidFill>
              </a:rPr>
              <a:t>Актуальность 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7400" i="1" dirty="0" smtClean="0">
                <a:solidFill>
                  <a:srgbClr val="002060"/>
                </a:solidFill>
              </a:rPr>
              <a:t>В современном обществе эмоциональной и коммуникативной сфере ребёнка не всегда уделяется достаточное внимание в отличие от его интеллектуального развития . Замыкаясь на телевизорах , компьютерах дети стали меньше общаться со взрослыми и сверстниками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7400" i="1" dirty="0" smtClean="0">
                <a:solidFill>
                  <a:srgbClr val="002060"/>
                </a:solidFill>
              </a:rPr>
              <a:t>Формирование коммуникативных навыков – одна из важнейших задач речевого и личностного развития дошкольников. Умение общаться обеспечивает человеку чувство психологической защищенности, создает ощущение комфорта, помогает адаптации в социуме, а для развития коммуникативных способностей огромное значение имеет театрально-игровая деятельность.  </a:t>
            </a:r>
          </a:p>
          <a:p>
            <a:pPr>
              <a:buNone/>
            </a:pPr>
            <a:r>
              <a:rPr lang="ru-RU" sz="5100" i="1" dirty="0" smtClean="0">
                <a:solidFill>
                  <a:srgbClr val="002060"/>
                </a:solidFill>
              </a:rPr>
              <a:t>   </a:t>
            </a:r>
            <a:endParaRPr lang="ru-RU" sz="51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83568" y="188640"/>
            <a:ext cx="7488832" cy="338437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ЧТО </a:t>
            </a:r>
            <a:r>
              <a:rPr lang="ru-RU" dirty="0">
                <a:solidFill>
                  <a:srgbClr val="002060"/>
                </a:solidFill>
              </a:rPr>
              <a:t>ЖЕ ТАКОЕ </a:t>
            </a:r>
            <a:r>
              <a:rPr lang="ru-RU" u="sng" dirty="0">
                <a:solidFill>
                  <a:srgbClr val="002060"/>
                </a:solidFill>
              </a:rPr>
              <a:t>КОММУНИКАТИВНЫЕ СПОСОБНОСТИ </a:t>
            </a:r>
            <a:r>
              <a:rPr lang="ru-RU" dirty="0">
                <a:solidFill>
                  <a:srgbClr val="002060"/>
                </a:solidFill>
              </a:rPr>
              <a:t>? 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ПСИХОЛОГИ </a:t>
            </a:r>
            <a:r>
              <a:rPr lang="ru-RU" dirty="0">
                <a:solidFill>
                  <a:srgbClr val="002060"/>
                </a:solidFill>
              </a:rPr>
              <a:t>ОПРЕДЕЛЯЮТ ЭТО КАК ИНДИВИДУАЛЬНО - ПСИХОЛОГИЧЕСКИЕ ОСОБЕННОСТИ ЛИЧНОСТИ, ОБЕСПЕЧИВАЮЩИЕ ЭФФЕКТИВНОСТЬ ЕЕ ОБЩЕНИЯ И СОВМЕСТИМОСТЬ С ДРУГИМИ ЛЮДЬМИ.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4984"/>
            <a:ext cx="4572000" cy="317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71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7371390" cy="4748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u="sng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b="1" u="sng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ОБЩЕНИЮ ВКЛЮЧАЕТ В </a:t>
            </a:r>
            <a:r>
              <a:rPr lang="ru-RU" b="1" u="sng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СЕБЯ:</a:t>
            </a:r>
          </a:p>
          <a:p>
            <a:pPr marL="285750" indent="-28575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ЖЕЛАНИЕ ВСТУПАТЬ В КОНТАКТ С ОКРУЖАЮЩИМИ</a:t>
            </a:r>
            <a:r>
              <a:rPr lang="ru-RU" b="1" dirty="0">
                <a:solidFill>
                  <a:srgbClr val="444444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solidFill>
                <a:srgbClr val="444444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endParaRPr lang="ru-RU" dirty="0" smtClean="0">
              <a:solidFill>
                <a:srgbClr val="444444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endParaRPr lang="ru-RU" dirty="0">
              <a:solidFill>
                <a:srgbClr val="444444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b="1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ОРГАНИЗОВЫВАТЬ ОБЩЕНИЕ : СЛУШАТЬ, ЭМОЦИОНАЛЬНО СОПЕРЕЖИВАТЬ, РЕШАТЬ КОНФЛИКТНЫЕ СИТУАЦИИ</a:t>
            </a:r>
            <a:r>
              <a:rPr lang="ru-RU" b="1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endParaRPr lang="ru-RU" dirty="0" smtClean="0">
              <a:solidFill>
                <a:srgbClr val="444444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ЗНАНИЕ </a:t>
            </a:r>
            <a:r>
              <a:rPr lang="ru-RU" b="1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 И ПРАВИЛ, КОТОРЫМ НЕОБХОДИМО СЛЕДОВАТЬ ПРИ </a:t>
            </a:r>
            <a:r>
              <a:rPr lang="ru-RU" b="1" dirty="0" smtClean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ОБЩЕНИИ </a:t>
            </a:r>
            <a:r>
              <a:rPr lang="ru-RU" b="1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ОКРУЖАЮЩИМИ</a:t>
            </a:r>
            <a:r>
              <a:rPr lang="ru-RU" dirty="0">
                <a:solidFill>
                  <a:srgbClr val="002060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4968044" y="1214505"/>
            <a:ext cx="2808312" cy="122413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+mj-lt"/>
              </a:rPr>
              <a:t>Я хочу!</a:t>
            </a:r>
            <a:endParaRPr lang="ru-RU" sz="2000" b="1" dirty="0">
              <a:latin typeface="+mj-lt"/>
            </a:endParaRPr>
          </a:p>
        </p:txBody>
      </p:sp>
      <p:sp>
        <p:nvSpPr>
          <p:cNvPr id="7" name="Пятно 2 6"/>
          <p:cNvSpPr/>
          <p:nvPr/>
        </p:nvSpPr>
        <p:spPr>
          <a:xfrm>
            <a:off x="3760152" y="3204407"/>
            <a:ext cx="2880320" cy="118408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+mj-lt"/>
              </a:rPr>
              <a:t>Я умею!</a:t>
            </a:r>
            <a:endParaRPr lang="ru-RU" sz="2000" b="1" dirty="0">
              <a:latin typeface="+mj-lt"/>
            </a:endParaRPr>
          </a:p>
        </p:txBody>
      </p:sp>
      <p:sp>
        <p:nvSpPr>
          <p:cNvPr id="8" name="Пятно 2 7"/>
          <p:cNvSpPr/>
          <p:nvPr/>
        </p:nvSpPr>
        <p:spPr>
          <a:xfrm>
            <a:off x="5290322" y="5126239"/>
            <a:ext cx="2700300" cy="116851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Я знаю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5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242" y="980728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Театр - особая среда для  развития</a:t>
            </a:r>
            <a:br>
              <a:rPr lang="ru-RU" sz="2800" i="1" dirty="0" smtClean="0">
                <a:solidFill>
                  <a:srgbClr val="FF0000"/>
                </a:solidFill>
              </a:rPr>
            </a:br>
            <a:r>
              <a:rPr lang="ru-RU" sz="2800" i="1" dirty="0" smtClean="0">
                <a:solidFill>
                  <a:srgbClr val="FF0000"/>
                </a:solidFill>
              </a:rPr>
              <a:t> творческих  и коммуникативных  способностей детей.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7295" y="2276872"/>
            <a:ext cx="7239000" cy="38908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rgbClr val="002060"/>
                </a:solidFill>
              </a:rPr>
              <a:t>Это ключ к нравственному развитию ребёнка, который открывает новую грань деятельности, приобщает не только к искусству мимики и жеста, но и к культуре общения. Ценность театральной деятельности в том, что она помогает детям зрительно  увидеть содержание  литературного произведения, развивает воображение, без которого невозможно полноценное восприятие художественной литературы. 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20675"/>
            <a:ext cx="7239000" cy="228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7504" y="436598"/>
            <a:ext cx="7992888" cy="630477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rgbClr val="002060"/>
                </a:solidFill>
              </a:rPr>
              <a:t>Воспитательные возможности театрализованной деятельности очень широки. Дети знакомятся с окружающем миром через образы, звуки, эмоции, а умело поставленные вопросы заставляют их думать, анализировать, делать выводы и обобщения.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rgbClr val="002060"/>
                </a:solidFill>
              </a:rPr>
              <a:t>С умственным развитием тесно связано и развитие речи – активизируется словарь, совершенствуется звуковая культура речи.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rgbClr val="002060"/>
                </a:solidFill>
              </a:rPr>
              <a:t>Важно, что театральная деятельность развивает эмоциональную сферу ребенка, заставляет сочувствовать персонажам, сопереживать им, формирует опыт социальных навыков - дружба, доброта, честность, смелость и т. д..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rgbClr val="002060"/>
                </a:solidFill>
              </a:rPr>
              <a:t>Театрализованная деятельность позволяет ребенку решать свои проблемные ситуации от лица персонажа, помогает преодолеть застенчивость, робость, неуверенность в себе. 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441"/>
            <a:ext cx="7743056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  </a:t>
            </a:r>
            <a:r>
              <a:rPr lang="ru-RU" sz="3600" i="1" dirty="0" smtClean="0">
                <a:solidFill>
                  <a:srgbClr val="FF0000"/>
                </a:solidFill>
              </a:rPr>
              <a:t>Значение театрализованной деятельности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1628800"/>
            <a:ext cx="29340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itchFamily="18" charset="0"/>
            </a:endParaRPr>
          </a:p>
          <a:p>
            <a:endParaRPr lang="ru-RU" sz="2400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 rot="10800000" flipV="1">
            <a:off x="457200" y="1484784"/>
            <a:ext cx="7239000" cy="496855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400" b="1" i="1" dirty="0" smtClean="0"/>
              <a:t> </a:t>
            </a:r>
            <a:r>
              <a:rPr lang="ru-RU" sz="2800" i="1" dirty="0" smtClean="0">
                <a:solidFill>
                  <a:srgbClr val="002060"/>
                </a:solidFill>
              </a:rPr>
              <a:t>Расширяются и углубляются  знания детей об окружающем мире;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  Развиваются психические процессы: внимание, память, восприятие, воображение;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Происходит развитие различных анализаторов: зрительного, слухового, </a:t>
            </a:r>
            <a:r>
              <a:rPr lang="ru-RU" sz="2800" i="1" dirty="0" err="1" smtClean="0">
                <a:solidFill>
                  <a:srgbClr val="002060"/>
                </a:solidFill>
              </a:rPr>
              <a:t>речедвигательного</a:t>
            </a:r>
            <a:r>
              <a:rPr lang="ru-RU" sz="2800" i="1" dirty="0" smtClean="0">
                <a:solidFill>
                  <a:srgbClr val="002060"/>
                </a:solidFill>
              </a:rPr>
              <a:t>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Активизируется и совершенствуется словарный запас, грамматический строй речи, звукопроизношение, навыки связной речи, интонационная сторона речи, темп, выразительность;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Совершенствуется моторика, координация, целенаправленность движений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Развивается эмоционально-волевая сфера;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Происходит коррекция поведения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Формируется опыт поведения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800" i="1" dirty="0" smtClean="0">
                <a:solidFill>
                  <a:srgbClr val="002060"/>
                </a:solidFill>
              </a:rPr>
              <a:t>Стимулируется развитие творческой, поисковой активности, самостоятельности</a:t>
            </a:r>
          </a:p>
          <a:p>
            <a:pPr>
              <a:lnSpc>
                <a:spcPct val="80000"/>
              </a:lnSpc>
            </a:pPr>
            <a:endParaRPr lang="ru-RU" sz="2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rgbClr val="FF0000"/>
                </a:solidFill>
              </a:rPr>
              <a:t>Задачи  по развитию коммуникативных способностей детей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800" dirty="0" smtClean="0"/>
              <a:t> </a:t>
            </a:r>
            <a:endParaRPr lang="ru-RU" sz="2400" i="1" dirty="0" smtClean="0">
              <a:cs typeface="Times New Roman" pitchFamily="18" charset="0"/>
            </a:endParaRPr>
          </a:p>
          <a:p>
            <a:r>
              <a:rPr lang="ru-RU" sz="2400" i="1" dirty="0" smtClean="0">
                <a:cs typeface="Times New Roman" pitchFamily="18" charset="0"/>
              </a:rPr>
              <a:t>  </a:t>
            </a:r>
            <a:r>
              <a:rPr lang="ru-RU" i="1" dirty="0" smtClean="0">
                <a:solidFill>
                  <a:srgbClr val="002060"/>
                </a:solidFill>
                <a:cs typeface="Times New Roman" pitchFamily="18" charset="0"/>
              </a:rPr>
              <a:t>Создание условий для реализации творческой активности детей дошкольного возраста, способствующих развитию коммуникативных навыков</a:t>
            </a:r>
          </a:p>
          <a:p>
            <a:r>
              <a:rPr lang="ru-RU" i="1" dirty="0" smtClean="0">
                <a:solidFill>
                  <a:srgbClr val="002060"/>
                </a:solidFill>
                <a:cs typeface="Times New Roman" pitchFamily="18" charset="0"/>
              </a:rPr>
              <a:t> Разработка системы мероприятий, развивающих занятий, направленных на решение спектра проблем, касающихся развития коммуникативных навыков у детей дошкольного возраста. </a:t>
            </a:r>
          </a:p>
          <a:p>
            <a:r>
              <a:rPr lang="ru-RU" i="1" dirty="0" smtClean="0">
                <a:solidFill>
                  <a:srgbClr val="002060"/>
                </a:solidFill>
                <a:cs typeface="Times New Roman" pitchFamily="18" charset="0"/>
              </a:rPr>
              <a:t> Определение организованных форм театрализованных игр и представлений, как одного из средств развития коммуникативных навыков у детей дошкольного возраста. </a:t>
            </a:r>
          </a:p>
          <a:p>
            <a:pPr>
              <a:spcBef>
                <a:spcPts val="0"/>
              </a:spcBef>
            </a:pP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2390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/>
            </a:r>
            <a:br>
              <a:rPr lang="ru-RU" sz="2800" i="1" dirty="0" smtClean="0"/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0952"/>
          </a:xfrm>
        </p:spPr>
        <p:txBody>
          <a:bodyPr>
            <a:normAutofit/>
          </a:bodyPr>
          <a:lstStyle/>
          <a:p>
            <a:endParaRPr lang="ru-RU" sz="2800" i="1" dirty="0" smtClean="0"/>
          </a:p>
          <a:p>
            <a:pPr algn="ctr">
              <a:buNone/>
            </a:pPr>
            <a:r>
              <a:rPr lang="ru-RU" sz="2800" i="1" dirty="0" smtClean="0"/>
              <a:t> </a:t>
            </a:r>
          </a:p>
          <a:p>
            <a:pPr algn="ctr"/>
            <a:endParaRPr lang="ru-RU" sz="2800" i="1" dirty="0" smtClean="0"/>
          </a:p>
          <a:p>
            <a:pPr algn="ctr"/>
            <a:endParaRPr lang="ru-RU" sz="2800" i="1" dirty="0" smtClean="0"/>
          </a:p>
          <a:p>
            <a:pPr algn="ctr">
              <a:buNone/>
            </a:pPr>
            <a:r>
              <a:rPr lang="ru-RU" sz="1200" i="1" dirty="0" smtClean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844824"/>
            <a:ext cx="6174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sz="2800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51720" y="2420888"/>
            <a:ext cx="3960440" cy="1800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err="1" smtClean="0">
                <a:solidFill>
                  <a:srgbClr val="002060"/>
                </a:solidFill>
              </a:rPr>
              <a:t>Здоровьесберегающие</a:t>
            </a:r>
            <a:r>
              <a:rPr lang="ru-RU" sz="2400" i="1" dirty="0" smtClean="0">
                <a:solidFill>
                  <a:srgbClr val="002060"/>
                </a:solidFill>
              </a:rPr>
              <a:t> технологии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67544" y="548680"/>
            <a:ext cx="2915816" cy="165618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</a:rPr>
              <a:t>дыхательная гимнастика</a:t>
            </a:r>
          </a:p>
        </p:txBody>
      </p:sp>
      <p:sp>
        <p:nvSpPr>
          <p:cNvPr id="12" name="Овал 11"/>
          <p:cNvSpPr/>
          <p:nvPr/>
        </p:nvSpPr>
        <p:spPr>
          <a:xfrm>
            <a:off x="4283968" y="548680"/>
            <a:ext cx="3384376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</a:rPr>
              <a:t>артикуляционная гимнастика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23528" y="4725144"/>
            <a:ext cx="3096344" cy="177849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</a:rPr>
              <a:t>пальчиковые игры со словами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211960" y="4869160"/>
            <a:ext cx="3600400" cy="16344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 </a:t>
            </a:r>
            <a:r>
              <a:rPr lang="ru-RU" sz="2000" i="1" dirty="0" smtClean="0">
                <a:solidFill>
                  <a:srgbClr val="002060"/>
                </a:solidFill>
              </a:rPr>
              <a:t>физкультминутка, динамические паузы. </a:t>
            </a:r>
          </a:p>
        </p:txBody>
      </p:sp>
      <p:sp>
        <p:nvSpPr>
          <p:cNvPr id="27" name="Выгнутая влево стрелка 26"/>
          <p:cNvSpPr/>
          <p:nvPr/>
        </p:nvSpPr>
        <p:spPr>
          <a:xfrm>
            <a:off x="1187624" y="3356992"/>
            <a:ext cx="864096" cy="1720208"/>
          </a:xfrm>
          <a:prstGeom prst="curved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право стрелка 29"/>
          <p:cNvSpPr/>
          <p:nvPr/>
        </p:nvSpPr>
        <p:spPr>
          <a:xfrm>
            <a:off x="6012160" y="3356992"/>
            <a:ext cx="947544" cy="1656184"/>
          </a:xfrm>
          <a:prstGeom prst="curvedLef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Выгнутая вправо стрелка 32"/>
          <p:cNvSpPr/>
          <p:nvPr/>
        </p:nvSpPr>
        <p:spPr>
          <a:xfrm rot="8400000">
            <a:off x="1092824" y="2027449"/>
            <a:ext cx="672719" cy="151822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Выгнутая вниз стрелка 31"/>
          <p:cNvSpPr/>
          <p:nvPr/>
        </p:nvSpPr>
        <p:spPr>
          <a:xfrm rot="-3060000">
            <a:off x="5790095" y="2396813"/>
            <a:ext cx="1954784" cy="731520"/>
          </a:xfrm>
          <a:prstGeom prst="curvedUp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1782</TotalTime>
  <Words>695</Words>
  <Application>Microsoft Office PowerPoint</Application>
  <PresentationFormat>Экран (4:3)</PresentationFormat>
  <Paragraphs>102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Aharoni</vt:lpstr>
      <vt:lpstr>Arial</vt:lpstr>
      <vt:lpstr>Calibri</vt:lpstr>
      <vt:lpstr>Open Sans</vt:lpstr>
      <vt:lpstr>Times New Roman</vt:lpstr>
      <vt:lpstr>Wingdings</vt:lpstr>
      <vt:lpstr>Wingdings 2</vt:lpstr>
      <vt:lpstr>Изящная</vt:lpstr>
      <vt:lpstr>  «Развитие коммуникативных способностей детей через театрализованную деятельность » </vt:lpstr>
      <vt:lpstr>Актуальность </vt:lpstr>
      <vt:lpstr>Презентация PowerPoint</vt:lpstr>
      <vt:lpstr>Презентация PowerPoint</vt:lpstr>
      <vt:lpstr>Театр - особая среда для  развития  творческих  и коммуникативных  способностей детей.</vt:lpstr>
      <vt:lpstr>.</vt:lpstr>
      <vt:lpstr>  Значение театрализованной деятельности</vt:lpstr>
      <vt:lpstr>Задачи  по развитию коммуникативных способностей детей</vt:lpstr>
      <vt:lpstr>    </vt:lpstr>
      <vt:lpstr>                   формы работы</vt:lpstr>
      <vt:lpstr>.</vt:lpstr>
      <vt:lpstr>Презентация PowerPoint</vt:lpstr>
      <vt:lpstr>Презентация PowerPoint</vt:lpstr>
      <vt:lpstr>Презентация PowerPoint</vt:lpstr>
      <vt:lpstr>Работа с родителями</vt:lpstr>
      <vt:lpstr>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Admin</cp:lastModifiedBy>
  <cp:revision>126</cp:revision>
  <dcterms:created xsi:type="dcterms:W3CDTF">2015-03-02T15:23:40Z</dcterms:created>
  <dcterms:modified xsi:type="dcterms:W3CDTF">2018-01-26T07:36:10Z</dcterms:modified>
</cp:coreProperties>
</file>