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80" r:id="rId2"/>
    <p:sldMasterId id="2147483792" r:id="rId3"/>
  </p:sldMasterIdLst>
  <p:notesMasterIdLst>
    <p:notesMasterId r:id="rId9"/>
  </p:notesMasterIdLst>
  <p:handoutMasterIdLst>
    <p:handoutMasterId r:id="rId10"/>
  </p:handoutMasterIdLst>
  <p:sldIdLst>
    <p:sldId id="276" r:id="rId4"/>
    <p:sldId id="274" r:id="rId5"/>
    <p:sldId id="278" r:id="rId6"/>
    <p:sldId id="279" r:id="rId7"/>
    <p:sldId id="280" r:id="rId8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44" autoAdjust="0"/>
    <p:restoredTop sz="93820" autoAdjust="0"/>
  </p:normalViewPr>
  <p:slideViewPr>
    <p:cSldViewPr>
      <p:cViewPr varScale="1">
        <p:scale>
          <a:sx n="71" d="100"/>
          <a:sy n="71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FF00"/>
              </a:solidFill>
            </c:spPr>
          </c:dPt>
          <c:cat>
            <c:strRef>
              <c:f>Лист1!$A$2:$A$4</c:f>
              <c:strCache>
                <c:ptCount val="2"/>
                <c:pt idx="0">
                  <c:v>Доходы  15402.485 тыс. руб.</c:v>
                </c:pt>
                <c:pt idx="1">
                  <c:v>Расходы 15402.485 тыс.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7A-4F95-AF8C-9E1171917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4633983900801326"/>
          <c:y val="2.9304372964257121E-2"/>
          <c:w val="0.25366016099198674"/>
          <c:h val="0.8960608487364478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2800" baseline="0" dirty="0" smtClean="0"/>
              <a:t>2021 год</a:t>
            </a:r>
            <a:endParaRPr lang="ru-RU" sz="2800" dirty="0"/>
          </a:p>
        </c:rich>
      </c:tx>
      <c:layout>
        <c:manualLayout>
          <c:xMode val="edge"/>
          <c:yMode val="edge"/>
          <c:x val="0.28583659998689698"/>
          <c:y val="1.4903186432738705E-2"/>
        </c:manualLayout>
      </c:layout>
      <c:overlay val="0"/>
    </c:title>
    <c:autoTitleDeleted val="0"/>
    <c:view3D>
      <c:rotX val="30"/>
      <c:rotY val="21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76799679875922E-2"/>
          <c:y val="7.2885308593556505E-2"/>
          <c:w val="0.6172673567276511"/>
          <c:h val="0.856991960732609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FF00"/>
            </a:solidFill>
          </c:spPr>
          <c:explosion val="52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  <a:bevelB/>
              </a:sp3d>
            </c:spPr>
          </c:dPt>
          <c:dPt>
            <c:idx val="3"/>
            <c:bubble3D val="0"/>
            <c:spPr>
              <a:solidFill>
                <a:srgbClr val="00FF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5"/>
            <c:bubble3D val="0"/>
            <c:spPr>
              <a:solidFill>
                <a:srgbClr val="00FF00"/>
              </a:solidFill>
            </c:spPr>
          </c:dPt>
          <c:dPt>
            <c:idx val="6"/>
            <c:bubble3D val="0"/>
            <c:spPr>
              <a:solidFill>
                <a:srgbClr val="00FF00"/>
              </a:solidFill>
            </c:spPr>
          </c:dPt>
          <c:dPt>
            <c:idx val="7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5.6643636304077281E-2"/>
                  <c:y val="-2.068482631059011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75,76%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862336485335545E-2"/>
                  <c:y val="1.7070738386425532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292350025114106E-3"/>
                  <c:y val="1.64062101207974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18,18%</a:t>
                    </a: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919064203647078E-2"/>
                  <c:y val="1.236090902884953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7.118519629010430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21806505530462E-2"/>
                  <c:y val="-3.5243741324592266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283927752527322E-3"/>
                  <c:y val="4.7682118318848124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3648905504965704E-2"/>
                  <c:y val="-1.886520640946186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8547702560815585E-2"/>
                  <c:y val="-4.584145938269238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5994057873759934E-3"/>
                  <c:y val="-9.409346083366965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2929790485161521"/>
                  <c:y val="-9.3496974231778801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1102754873127819"/>
                  <c:y val="-1.699944986032342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МЕСТНЫЙ БЮДЖЕТ Субсидия на финансовое обеспечение выполнения муниципального задания  - 11668,568 тыс. руб.</c:v>
                </c:pt>
                <c:pt idx="1">
                  <c:v>БЮДЖЕТ РЕСПУБЛИКИ КРЫМ Субсидия на иные цели - 652,000 тыс. руб.</c:v>
                </c:pt>
                <c:pt idx="2">
                  <c:v>Родительская плата Поступления от оказания услуг на платной основе - 3074,45702 тыс. руб.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0.75757697540364421</c:v>
                </c:pt>
                <c:pt idx="1">
                  <c:v>4.233083168073204E-2</c:v>
                </c:pt>
                <c:pt idx="2">
                  <c:v>0.19960785678414877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МЕСТНЫЙ БЮДЖЕТ Субсидия на финансовое обеспечение выполнения муниципального задания  - 11668,568 тыс. руб.</c:v>
                </c:pt>
                <c:pt idx="1">
                  <c:v>БЮДЖЕТ РЕСПУБЛИКИ КРЫМ Субсидия на иные цели - 652,000 тыс. руб.</c:v>
                </c:pt>
                <c:pt idx="2">
                  <c:v>Родительская плата Поступления от оказания услуг на платной основе - 3074,45702 тыс. 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11668.567999999999</c:v>
                </c:pt>
                <c:pt idx="1">
                  <c:v>652</c:v>
                </c:pt>
                <c:pt idx="2">
                  <c:v>3074.4570199999998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743710554475773"/>
          <c:y val="2.7080887408906518E-2"/>
          <c:w val="0.37389579830097619"/>
          <c:h val="0.64749656194356786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28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33758288793173E-2"/>
          <c:y val="0"/>
          <c:w val="0.7508492821415144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31"/>
          <c:dPt>
            <c:idx val="0"/>
            <c:bubble3D val="0"/>
            <c:explosion val="66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6F6-4E01-B7B2-5EFE7AA45AE3}"/>
              </c:ext>
            </c:extLst>
          </c:dPt>
          <c:dPt>
            <c:idx val="1"/>
            <c:bubble3D val="0"/>
            <c:explosion val="51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F6-4E01-B7B2-5EFE7AA45AE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F6-4E01-B7B2-5EFE7AA45AE3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6F6-4E01-B7B2-5EFE7AA45AE3}"/>
              </c:ext>
            </c:extLst>
          </c:dPt>
          <c:dPt>
            <c:idx val="6"/>
            <c:bubble3D val="0"/>
            <c:spPr>
              <a:solidFill>
                <a:srgbClr val="E0C41E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6F6-4E01-B7B2-5EFE7AA45AE3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6F6-4E01-B7B2-5EFE7AA45AE3}"/>
              </c:ext>
            </c:extLst>
          </c:dPt>
          <c:dLbls>
            <c:dLbl>
              <c:idx val="0"/>
              <c:layout>
                <c:manualLayout>
                  <c:x val="2.9780751622260751E-2"/>
                  <c:y val="0.14497618023917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499013721431698E-4"/>
                  <c:y val="-0.13342050374068531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>
                        <a:solidFill>
                          <a:srgbClr val="002060"/>
                        </a:solidFill>
                      </a:rPr>
                      <a:t>Уплата налогов сборов и иных платежей
0,12%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99843816708911E-2"/>
                  <c:y val="4.3751023815917674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>
                        <a:solidFill>
                          <a:srgbClr val="002060"/>
                        </a:solidFill>
                      </a:rPr>
                      <a:t>Закупка энергетических ресурсов
4,84%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041288593215484"/>
                  <c:y val="-3.9232367586044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915893406254897"/>
                  <c:y val="0.17489058196151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4254559838833135E-2"/>
                  <c:y val="0.117460635726471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9488895998063331E-2"/>
                  <c:y val="6.44156751527579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0780905646917686"/>
                  <c:y val="-0.112971573271975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661552429487838E-2"/>
                  <c:y val="-0.115942211221900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863428790687363E-2"/>
                  <c:y val="0.111830755972754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2273066758899476"/>
                  <c:y val="-3.82245279336600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Оплата труда</c:v>
                </c:pt>
                <c:pt idx="1">
                  <c:v>Уплата налогов сборов и иных платежей</c:v>
                </c:pt>
                <c:pt idx="2">
                  <c:v>Закупка энергетических ресурсов</c:v>
                </c:pt>
                <c:pt idx="3">
                  <c:v>Выплата на закупку товаров, работ, услуг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0.66437993657893268</c:v>
                </c:pt>
                <c:pt idx="1">
                  <c:v>1.068430942340293E-3</c:v>
                </c:pt>
                <c:pt idx="2">
                  <c:v>4.2238774568750123E-2</c:v>
                </c:pt>
                <c:pt idx="3">
                  <c:v>0.33454879724111325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6F6-4E01-B7B2-5EFE7AA45A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Оплата труда</c:v>
                </c:pt>
                <c:pt idx="1">
                  <c:v>Уплата налогов сборов и иных платежей</c:v>
                </c:pt>
                <c:pt idx="2">
                  <c:v>Закупка энергетических ресурсов</c:v>
                </c:pt>
                <c:pt idx="3">
                  <c:v>Выплата на закупку товаров, работ, услуг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11716.47719</c:v>
                </c:pt>
                <c:pt idx="1">
                  <c:v>18.841999999999999</c:v>
                </c:pt>
                <c:pt idx="2" formatCode="0.00000">
                  <c:v>744.8895</c:v>
                </c:pt>
                <c:pt idx="3" formatCode="0.00000">
                  <c:v>5899.8370299999997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 lang="ru-RU"/>
              <a:pPr/>
              <a:t>30.03.2021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5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30.03.2021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30.03.2021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571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44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575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8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167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57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84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30.03.2021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4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30.03.2021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9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70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07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0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66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4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61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7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30.03.2021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52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66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30.03.2021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1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30.03.2021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30.03.2021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30.03.2021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30.03.2021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30.03.2021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30.03.2021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30.03.2021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30" r:id="rId10"/>
  </p:sldLayoutIdLst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  <a:latin typeface="Cambria"/>
              </a:rPr>
              <a:pPr/>
              <a:t>30.03.2021</a:t>
            </a:fld>
            <a:endParaRPr>
              <a:solidFill>
                <a:srgbClr val="073E87"/>
              </a:solidFill>
              <a:latin typeface="Cambri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73E87"/>
              </a:solidFill>
              <a:latin typeface="Cambria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smtClean="0">
                <a:solidFill>
                  <a:srgbClr val="073E87"/>
                </a:solidFill>
                <a:latin typeface="Cambria"/>
              </a:rPr>
              <a:pPr/>
              <a:t>‹#›</a:t>
            </a:fld>
            <a:endParaRPr>
              <a:solidFill>
                <a:srgbClr val="073E87"/>
              </a:solidFill>
              <a:latin typeface="Cambria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597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4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75112"/>
          </a:xfrm>
        </p:spPr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 "Региональный детский сад "Сказка" с. Крымское является бюджетным учреждением, финансируется за счёт средств бюджета муниципального 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Крым, бюджета Республики Крым и внебюджетных средств (родительской платы за питание, присмотр и уход).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деятельности МБДОУ осуществляется в соответствии с законодательством РФ на основании утвержденного плана финансово-хозяйственной деятельности.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для размещения информации о государственных (муниципальных) учреждениях bus.gov.ru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944216"/>
          </a:xfrm>
        </p:spPr>
        <p:txBody>
          <a:bodyPr>
            <a:noAutofit/>
          </a:bodyPr>
          <a:lstStyle/>
          <a:p>
            <a:pPr algn="ctr"/>
            <a:r>
              <a:rPr lang="ru-RU" sz="2000" b="1" spc="0" dirty="0">
                <a:ln>
                  <a:noFill/>
                </a:ln>
                <a:solidFill>
                  <a:srgbClr val="464653"/>
                </a:solidFill>
                <a:effectLst/>
              </a:rPr>
              <a:t>Информация об объеме образовательной деятельности, финансовое обеспечение которой осуществляется за счет бюджетных ассигнований федерального бюджета, бюджетов субъектов Российской Федерации, местных бюджетов, по договорам об образовании за счет средств физических и (или) юридических лиц, о поступлении финансовых и материальных средств и об их расходовании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Бюджет МБДОУ является сбалансированным: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578169"/>
              </p:ext>
            </p:extLst>
          </p:nvPr>
        </p:nvGraphicFramePr>
        <p:xfrm>
          <a:off x="1187624" y="2285992"/>
          <a:ext cx="7499147" cy="423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77232198"/>
              </p:ext>
            </p:extLst>
          </p:nvPr>
        </p:nvGraphicFramePr>
        <p:xfrm>
          <a:off x="1763688" y="764704"/>
          <a:ext cx="73265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138" y="0"/>
            <a:ext cx="4365114" cy="10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079500" y="115888"/>
            <a:ext cx="7019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2021 год, %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790602"/>
              </p:ext>
            </p:extLst>
          </p:nvPr>
        </p:nvGraphicFramePr>
        <p:xfrm>
          <a:off x="-107950" y="1052513"/>
          <a:ext cx="9251950" cy="58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2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7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Другая 8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Cambria</vt:lpstr>
      <vt:lpstr>Rockwell</vt:lpstr>
      <vt:lpstr>Times New Roman</vt:lpstr>
      <vt:lpstr>Trebuchet MS</vt:lpstr>
      <vt:lpstr>Wingdings 2</vt:lpstr>
      <vt:lpstr>QuizShow</vt:lpstr>
      <vt:lpstr>Бумажная</vt:lpstr>
      <vt:lpstr>Тема Office</vt:lpstr>
      <vt:lpstr>Информация об объеме образовательной деятельности, финансовое обеспечение которой осуществляется за счет бюджетных ассигнований федерального бюджета, бюджетов субъектов Российской Федерации, местных бюджетов, по договорам об образовании за счет средств физических и (или) юридических лиц, о поступлении финансовых и материальных средств и об их расходовании </vt:lpstr>
      <vt:lpstr>Бюджет МБДОУ является сбалансированным:</vt:lpstr>
      <vt:lpstr>Презентация PowerPoint</vt:lpstr>
      <vt:lpstr>Презентация PowerPoint</vt:lpstr>
      <vt:lpstr> СПАСИБО 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объеме образовательной деятельности, финансовое обеспечение которой осуществляется за счет бюджетных ассигнований федерального бюджета, бюджетов субъектов Российской Федерации, местных бюджетов, по договорам об образовании за счет средств физических и (или) юридических лиц, о поступлении финансовых и материальных средств и об их расходовании</dc:title>
  <dc:creator/>
  <cp:lastModifiedBy/>
  <cp:revision>2</cp:revision>
  <dcterms:created xsi:type="dcterms:W3CDTF">2020-06-04T07:19:01Z</dcterms:created>
  <dcterms:modified xsi:type="dcterms:W3CDTF">2021-03-30T07:55:06Z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