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780" r:id="rId2"/>
    <p:sldMasterId id="2147483792" r:id="rId3"/>
  </p:sldMasterIdLst>
  <p:notesMasterIdLst>
    <p:notesMasterId r:id="rId9"/>
  </p:notesMasterIdLst>
  <p:handoutMasterIdLst>
    <p:handoutMasterId r:id="rId10"/>
  </p:handoutMasterIdLst>
  <p:sldIdLst>
    <p:sldId id="276" r:id="rId4"/>
    <p:sldId id="274" r:id="rId5"/>
    <p:sldId id="278" r:id="rId6"/>
    <p:sldId id="279" r:id="rId7"/>
    <p:sldId id="280" r:id="rId8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00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26" autoAdjust="0"/>
    <p:restoredTop sz="93820" autoAdjust="0"/>
  </p:normalViewPr>
  <p:slideViewPr>
    <p:cSldViewPr>
      <p:cViewPr varScale="1">
        <p:scale>
          <a:sx n="63" d="100"/>
          <a:sy n="63" d="100"/>
        </p:scale>
        <p:origin x="12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/>
      <c:overlay val="1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explosion val="32"/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DB01-4A34-AACB-D390F57D6310}"/>
              </c:ext>
            </c:extLst>
          </c:dPt>
          <c:dPt>
            <c:idx val="1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3-DB01-4A34-AACB-D390F57D6310}"/>
              </c:ext>
            </c:extLst>
          </c:dPt>
          <c:cat>
            <c:strRef>
              <c:f>Лист1!$A$2:$A$4</c:f>
              <c:strCache>
                <c:ptCount val="2"/>
                <c:pt idx="0">
                  <c:v>Доходы  14479,7139 тыс. руб.</c:v>
                </c:pt>
                <c:pt idx="1">
                  <c:v>Расходы 14479,7139 тыс. 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7A-4F95-AF8C-9E1171917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4633983900801326"/>
          <c:y val="2.9304372964257121E-2"/>
          <c:w val="0.25366016099198674"/>
          <c:h val="0.89606084873644787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2800" baseline="0" dirty="0" smtClean="0"/>
              <a:t>2026 год</a:t>
            </a:r>
            <a:endParaRPr lang="ru-RU" sz="2800" dirty="0"/>
          </a:p>
        </c:rich>
      </c:tx>
      <c:layout>
        <c:manualLayout>
          <c:xMode val="edge"/>
          <c:yMode val="edge"/>
          <c:x val="0.28583659998689698"/>
          <c:y val="1.4903186432738705E-2"/>
        </c:manualLayout>
      </c:layout>
      <c:overlay val="0"/>
    </c:title>
    <c:autoTitleDeleted val="0"/>
    <c:view3D>
      <c:rotX val="30"/>
      <c:rotY val="218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576799679875922E-2"/>
          <c:y val="7.2885308593556505E-2"/>
          <c:w val="0.6172673567276511"/>
          <c:h val="0.856991960732609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FF00"/>
            </a:solidFill>
          </c:spPr>
          <c:explosion val="52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4803-41FD-9565-778EBC3068F0}"/>
              </c:ext>
            </c:extLst>
          </c:dPt>
          <c:dPt>
            <c:idx val="1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4803-41FD-9565-778EBC3068F0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  <a:bevelB/>
              </a:sp3d>
            </c:spPr>
            <c:extLst>
              <c:ext xmlns:c16="http://schemas.microsoft.com/office/drawing/2014/chart" uri="{C3380CC4-5D6E-409C-BE32-E72D297353CC}">
                <c16:uniqueId val="{00000005-4803-41FD-9565-778EBC3068F0}"/>
              </c:ext>
            </c:extLst>
          </c:dPt>
          <c:dPt>
            <c:idx val="3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7-4803-41FD-9565-778EBC3068F0}"/>
              </c:ext>
            </c:extLst>
          </c:dPt>
          <c:dPt>
            <c:idx val="4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9-4803-41FD-9565-778EBC3068F0}"/>
              </c:ext>
            </c:extLst>
          </c:dPt>
          <c:dPt>
            <c:idx val="5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B-4803-41FD-9565-778EBC3068F0}"/>
              </c:ext>
            </c:extLst>
          </c:dPt>
          <c:dPt>
            <c:idx val="6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D-4803-41FD-9565-778EBC3068F0}"/>
              </c:ext>
            </c:extLst>
          </c:dPt>
          <c:dPt>
            <c:idx val="7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F-4803-41FD-9565-778EBC3068F0}"/>
              </c:ext>
            </c:extLst>
          </c:dPt>
          <c:dPt>
            <c:idx val="8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11-4803-41FD-9565-778EBC3068F0}"/>
              </c:ext>
            </c:extLst>
          </c:dPt>
          <c:dLbls>
            <c:dLbl>
              <c:idx val="0"/>
              <c:layout>
                <c:manualLayout>
                  <c:x val="5.6643636304077281E-2"/>
                  <c:y val="-2.068482631059011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48,69%</a:t>
                    </a:r>
                    <a:endParaRPr lang="en-US" b="1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803-41FD-9565-778EBC3068F0}"/>
                </c:ext>
              </c:extLst>
            </c:dLbl>
            <c:dLbl>
              <c:idx val="1"/>
              <c:layout>
                <c:manualLayout>
                  <c:x val="-5.9862336485335545E-2"/>
                  <c:y val="1.7070738386425532E-2"/>
                </c:manualLayout>
              </c:layout>
              <c:spPr>
                <a:ln cmpd="sng"/>
              </c:spPr>
              <c:txPr>
                <a:bodyPr/>
                <a:lstStyle/>
                <a:p>
                  <a:pPr>
                    <a:defRPr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803-41FD-9565-778EBC3068F0}"/>
                </c:ext>
              </c:extLst>
            </c:dLbl>
            <c:dLbl>
              <c:idx val="2"/>
              <c:layout>
                <c:manualLayout>
                  <c:x val="-1.8292350025114106E-3"/>
                  <c:y val="1.640621012079747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46,52%</a:t>
                    </a:r>
                    <a:endParaRPr lang="en-US" b="1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803-41FD-9565-778EBC3068F0}"/>
                </c:ext>
              </c:extLst>
            </c:dLbl>
            <c:dLbl>
              <c:idx val="3"/>
              <c:layout>
                <c:manualLayout>
                  <c:x val="-3.0919064203647078E-2"/>
                  <c:y val="1.236090902884953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03-41FD-9565-778EBC3068F0}"/>
                </c:ext>
              </c:extLst>
            </c:dLbl>
            <c:dLbl>
              <c:idx val="4"/>
              <c:layout>
                <c:manualLayout>
                  <c:x val="0"/>
                  <c:y val="-7.1185196290104308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803-41FD-9565-778EBC3068F0}"/>
                </c:ext>
              </c:extLst>
            </c:dLbl>
            <c:dLbl>
              <c:idx val="5"/>
              <c:layout>
                <c:manualLayout>
                  <c:x val="1.121806505530462E-2"/>
                  <c:y val="-3.5243741324592266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803-41FD-9565-778EBC3068F0}"/>
                </c:ext>
              </c:extLst>
            </c:dLbl>
            <c:dLbl>
              <c:idx val="6"/>
              <c:layout>
                <c:manualLayout>
                  <c:x val="-5.3283927752527322E-3"/>
                  <c:y val="4.7682118318848124E-3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803-41FD-9565-778EBC3068F0}"/>
                </c:ext>
              </c:extLst>
            </c:dLbl>
            <c:dLbl>
              <c:idx val="7"/>
              <c:layout>
                <c:manualLayout>
                  <c:x val="8.3648905504965704E-2"/>
                  <c:y val="-1.8865206409461866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803-41FD-9565-778EBC3068F0}"/>
                </c:ext>
              </c:extLst>
            </c:dLbl>
            <c:dLbl>
              <c:idx val="8"/>
              <c:layout>
                <c:manualLayout>
                  <c:x val="-7.8547702560815585E-2"/>
                  <c:y val="-4.5841459382692386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803-41FD-9565-778EBC3068F0}"/>
                </c:ext>
              </c:extLst>
            </c:dLbl>
            <c:dLbl>
              <c:idx val="9"/>
              <c:layout>
                <c:manualLayout>
                  <c:x val="-7.5994057873759934E-3"/>
                  <c:y val="-9.4093460833669651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803-41FD-9565-778EBC3068F0}"/>
                </c:ext>
              </c:extLst>
            </c:dLbl>
            <c:dLbl>
              <c:idx val="10"/>
              <c:layout>
                <c:manualLayout>
                  <c:x val="0.12929790485161521"/>
                  <c:y val="-9.3496974231778801E-2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803-41FD-9565-778EBC3068F0}"/>
                </c:ext>
              </c:extLst>
            </c:dLbl>
            <c:dLbl>
              <c:idx val="11"/>
              <c:layout>
                <c:manualLayout>
                  <c:x val="0.11102754873127819"/>
                  <c:y val="-1.699944986032342E-2"/>
                </c:manualLayout>
              </c:layout>
              <c:dLblPos val="outEnd"/>
              <c:showLegendKey val="1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803-41FD-9565-778EBC3068F0}"/>
                </c:ext>
              </c:extLst>
            </c:dLbl>
            <c:spPr>
              <a:ln cmpd="sng"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МЕСТНЫЙ БЮДЖЕТ Субсидия на финансовое обеспечение выполнения муниципального задания  - 7049,4654 тыс. руб.</c:v>
                </c:pt>
                <c:pt idx="1">
                  <c:v>БЮДЖЕТ РЕСПУБЛИКИ КРЫМ Субсидия на иные цели - 537,000 тыс. руб.</c:v>
                </c:pt>
                <c:pt idx="2">
                  <c:v>Родительская плата Поступления от оказания услуг на платной основе - 6736,42963 тыс. руб.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0.48685115249411109</c:v>
                </c:pt>
                <c:pt idx="1">
                  <c:v>3.7086368122232025E-2</c:v>
                </c:pt>
                <c:pt idx="2">
                  <c:v>0.46523223293797256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803-41FD-9565-778EBC3068F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26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МЕСТНЫЙ БЮДЖЕТ Субсидия на финансовое обеспечение выполнения муниципального задания  - 7049,4654 тыс. руб.</c:v>
                </c:pt>
                <c:pt idx="1">
                  <c:v>БЮДЖЕТ РЕСПУБЛИКИ КРЫМ Субсидия на иные цели - 537,000 тыс. руб.</c:v>
                </c:pt>
                <c:pt idx="2">
                  <c:v>Родительская плата Поступления от оказания услуг на платной основе - 6736,42963 тыс. руб.</c:v>
                </c:pt>
              </c:strCache>
            </c:strRef>
          </c:cat>
          <c:val>
            <c:numRef>
              <c:f>Лист1!$C$2:$C$4</c:f>
              <c:numCache>
                <c:formatCode>0.0000</c:formatCode>
                <c:ptCount val="3"/>
                <c:pt idx="0">
                  <c:v>7049.4654</c:v>
                </c:pt>
                <c:pt idx="1">
                  <c:v>537</c:v>
                </c:pt>
                <c:pt idx="2">
                  <c:v>6736.4296299999996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803-41FD-9565-778EBC3068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2437078246817057"/>
          <c:y val="0"/>
          <c:w val="0.37389579830097619"/>
          <c:h val="0.64749656194356786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28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33758288793173E-2"/>
          <c:y val="0"/>
          <c:w val="0.7508492821415144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14300" prst="artDeco"/>
              <a:bevelB w="114300" prst="artDeco"/>
            </a:sp3d>
          </c:spPr>
          <c:explosion val="31"/>
          <c:dPt>
            <c:idx val="0"/>
            <c:bubble3D val="0"/>
            <c:explosion val="66"/>
            <c:spPr>
              <a:solidFill>
                <a:srgbClr val="66FF33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0-56F6-4E01-B7B2-5EFE7AA45AE3}"/>
              </c:ext>
            </c:extLst>
          </c:dPt>
          <c:dPt>
            <c:idx val="1"/>
            <c:bubble3D val="0"/>
            <c:explosion val="51"/>
            <c:spPr>
              <a:solidFill>
                <a:srgbClr val="0000FF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2-56F6-4E01-B7B2-5EFE7AA45AE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5-204E-44BD-AE7B-966FF521DE36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5-56F6-4E01-B7B2-5EFE7AA45AE3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8-56F6-4E01-B7B2-5EFE7AA45AE3}"/>
              </c:ext>
            </c:extLst>
          </c:dPt>
          <c:dPt>
            <c:idx val="6"/>
            <c:bubble3D val="0"/>
            <c:spPr>
              <a:solidFill>
                <a:srgbClr val="E0C41E"/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A-56F6-4E01-B7B2-5EFE7AA45AE3}"/>
              </c:ext>
            </c:extLst>
          </c:dPt>
          <c:dPt>
            <c:idx val="8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 prstMaterial="metal">
                <a:bevelT w="114300" prst="artDeco"/>
                <a:bevelB w="114300" prst="artDeco"/>
              </a:sp3d>
            </c:spPr>
            <c:extLst>
              <c:ext xmlns:c16="http://schemas.microsoft.com/office/drawing/2014/chart" uri="{C3380CC4-5D6E-409C-BE32-E72D297353CC}">
                <c16:uniqueId val="{0000000D-56F6-4E01-B7B2-5EFE7AA45AE3}"/>
              </c:ext>
            </c:extLst>
          </c:dPt>
          <c:dLbls>
            <c:dLbl>
              <c:idx val="0"/>
              <c:layout>
                <c:manualLayout>
                  <c:x val="2.9780751622260751E-2"/>
                  <c:y val="0.144976180239176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6F6-4E01-B7B2-5EFE7AA45AE3}"/>
                </c:ext>
              </c:extLst>
            </c:dLbl>
            <c:dLbl>
              <c:idx val="1"/>
              <c:layout>
                <c:manualLayout>
                  <c:x val="-1.7499013721431698E-4"/>
                  <c:y val="-0.13342050374068531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dirty="0">
                        <a:solidFill>
                          <a:srgbClr val="002060"/>
                        </a:solidFill>
                      </a:rPr>
                      <a:t>Уплата налогов сборов и иных платежей
</a:t>
                    </a:r>
                    <a:r>
                      <a:rPr lang="ru-RU" sz="1600" baseline="0" dirty="0" smtClean="0">
                        <a:solidFill>
                          <a:srgbClr val="002060"/>
                        </a:solidFill>
                      </a:rPr>
                      <a:t>0,04%</a:t>
                    </a:r>
                    <a:endParaRPr lang="ru-RU" sz="16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6F6-4E01-B7B2-5EFE7AA45AE3}"/>
                </c:ext>
              </c:extLst>
            </c:dLbl>
            <c:dLbl>
              <c:idx val="2"/>
              <c:layout>
                <c:manualLayout>
                  <c:x val="1.5099843816708911E-2"/>
                  <c:y val="4.3751023815917674E-2"/>
                </c:manualLayout>
              </c:layout>
              <c:tx>
                <c:rich>
                  <a:bodyPr/>
                  <a:lstStyle/>
                  <a:p>
                    <a:r>
                      <a:rPr lang="ru-RU" sz="1600" baseline="0" dirty="0">
                        <a:solidFill>
                          <a:srgbClr val="002060"/>
                        </a:solidFill>
                      </a:rPr>
                      <a:t>Закупка энергетических ресурсов
</a:t>
                    </a:r>
                    <a:r>
                      <a:rPr lang="ru-RU" sz="1600" baseline="0" dirty="0" smtClean="0">
                        <a:solidFill>
                          <a:srgbClr val="002060"/>
                        </a:solidFill>
                      </a:rPr>
                      <a:t>3,94 %</a:t>
                    </a:r>
                    <a:endParaRPr lang="ru-RU" sz="16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04E-44BD-AE7B-966FF521DE36}"/>
                </c:ext>
              </c:extLst>
            </c:dLbl>
            <c:dLbl>
              <c:idx val="3"/>
              <c:layout>
                <c:manualLayout>
                  <c:x val="0.12041288593215484"/>
                  <c:y val="-3.9232367586044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6F6-4E01-B7B2-5EFE7AA45AE3}"/>
                </c:ext>
              </c:extLst>
            </c:dLbl>
            <c:dLbl>
              <c:idx val="4"/>
              <c:layout>
                <c:manualLayout>
                  <c:x val="0.12915893406254897"/>
                  <c:y val="0.174890581961513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04E-44BD-AE7B-966FF521DE36}"/>
                </c:ext>
              </c:extLst>
            </c:dLbl>
            <c:dLbl>
              <c:idx val="5"/>
              <c:layout>
                <c:manualLayout>
                  <c:x val="8.4254559838833135E-2"/>
                  <c:y val="0.117460635726471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6F6-4E01-B7B2-5EFE7AA45AE3}"/>
                </c:ext>
              </c:extLst>
            </c:dLbl>
            <c:dLbl>
              <c:idx val="6"/>
              <c:layout>
                <c:manualLayout>
                  <c:x val="4.9488895998063331E-2"/>
                  <c:y val="6.44156751527579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6F6-4E01-B7B2-5EFE7AA45AE3}"/>
                </c:ext>
              </c:extLst>
            </c:dLbl>
            <c:dLbl>
              <c:idx val="7"/>
              <c:layout>
                <c:manualLayout>
                  <c:x val="0.20780905646917686"/>
                  <c:y val="-0.112971573271975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04E-44BD-AE7B-966FF521DE36}"/>
                </c:ext>
              </c:extLst>
            </c:dLbl>
            <c:dLbl>
              <c:idx val="8"/>
              <c:layout>
                <c:manualLayout>
                  <c:x val="3.3661552429487838E-2"/>
                  <c:y val="-0.115942211221900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6F6-4E01-B7B2-5EFE7AA45AE3}"/>
                </c:ext>
              </c:extLst>
            </c:dLbl>
            <c:dLbl>
              <c:idx val="9"/>
              <c:layout>
                <c:manualLayout>
                  <c:x val="-2.8863428790687363E-2"/>
                  <c:y val="0.111830755972754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04E-44BD-AE7B-966FF521DE36}"/>
                </c:ext>
              </c:extLst>
            </c:dLbl>
            <c:dLbl>
              <c:idx val="10"/>
              <c:layout>
                <c:manualLayout>
                  <c:x val="-0.12273066758899476"/>
                  <c:y val="-3.82245279336600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04E-44BD-AE7B-966FF521DE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rgbClr val="002060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Оплата труда</c:v>
                </c:pt>
                <c:pt idx="1">
                  <c:v>Уплата налогов сборов и иных платежей</c:v>
                </c:pt>
                <c:pt idx="2">
                  <c:v>Закупка энергетических ресурсов</c:v>
                </c:pt>
                <c:pt idx="3">
                  <c:v>Выплата на закупку товаров, работ, услуг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0.59943460966333695</c:v>
                </c:pt>
                <c:pt idx="1">
                  <c:v>3.9997791395294624E-4</c:v>
                </c:pt>
                <c:pt idx="2">
                  <c:v>3.9383028398145753E-2</c:v>
                </c:pt>
                <c:pt idx="3">
                  <c:v>0.35018197655001881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6F6-4E01-B7B2-5EFE7AA45A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26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Оплата труда</c:v>
                </c:pt>
                <c:pt idx="1">
                  <c:v>Уплата налогов сборов и иных платежей</c:v>
                </c:pt>
                <c:pt idx="2">
                  <c:v>Закупка энергетических ресурсов</c:v>
                </c:pt>
                <c:pt idx="3">
                  <c:v>Выплата на закупку товаров, работ, услуг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22039.040679999998</c:v>
                </c:pt>
                <c:pt idx="1">
                  <c:v>14.70574</c:v>
                </c:pt>
                <c:pt idx="2" formatCode="0.00000">
                  <c:v>1447.9713899999999</c:v>
                </c:pt>
                <c:pt idx="3" formatCode="0.00000">
                  <c:v>12874.923640000001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04E-44BD-AE7B-966FF521DE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8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54D4857D-62A5-486B-9129-468003D7E020}" type="datetimeFigureOut">
              <a:rPr lang="ru-RU" smtClean="0"/>
              <a:pPr/>
              <a:t>19.05.2026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2EBE4566-6F3A-4CC1-BD6C-9C510D05F1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D2EF2CE-B28C-4ED4-8FD0-48BB3F48846A}" type="datetimeFigureOut">
              <a:rPr lang="ru-RU"/>
              <a:pPr/>
              <a:t>19.05.2026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61807874-5299-41B2-A37A-6AA3547857F4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54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/>
              <a:t>Образец подзаголовка</a:t>
            </a:r>
            <a:endParaRPr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kumimoji="0" lang="ru-RU" sz="1100"/>
              <a:pPr algn="r"/>
              <a:t>19.05.2026</a:t>
            </a:fld>
            <a:endParaRPr kumimoji="0"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kumimoji="0" lang="ru-RU" sz="1100"/>
              <a:pPr algn="r"/>
              <a:t>19.05.2026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kumimoji="0"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19.05.2026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7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19.05.2026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75715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19.05.2026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344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19.05.2026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85752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19.05.2026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286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19.05.2026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1670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19.05.2026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57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19.05.2026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84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19.05.2026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8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kumimoji="0" lang="ru-RU" sz="1100"/>
              <a:pPr algn="r"/>
              <a:t>19.05.2026</a:t>
            </a:fld>
            <a:endParaRPr kumimoji="0"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19.05.2026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04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73E87"/>
                </a:solidFill>
              </a:rPr>
              <a:pPr/>
              <a:t>19.05.2026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98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19.05.2026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smtClean="0"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70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19.05.2026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smtClean="0"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07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19.05.2026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smtClean="0"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19.05.2026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smtClean="0"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50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19.05.2026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smtClean="0"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66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19.05.2026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smtClean="0"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43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19.05.2026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smtClean="0"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661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19.05.2026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smtClean="0"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7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kumimoji="0" lang="ru-RU" sz="1100"/>
              <a:pPr algn="r"/>
              <a:t>19.05.2026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kumimoji="0"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19.05.2026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smtClean="0"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52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19.05.2026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smtClean="0"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66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19.05.2026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smtClean="0"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1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19.05.2026</a:t>
            </a:fld>
            <a:endParaRPr kumimoji="0"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19.05.2026</a:t>
            </a:fld>
            <a:endParaRPr kumimoji="0"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19.05.2026</a:t>
            </a:fld>
            <a:endParaRPr kumimoji="0"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19.05.2026</a:t>
            </a:fld>
            <a:endParaRPr kumimoji="0"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19.05.2026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ru-RU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0" name="Rectangle 10"/>
          <p:cNvSpPr txBox="1"/>
          <p:nvPr userDrawn="1"/>
        </p:nvSpPr>
        <p:spPr>
          <a:xfrm>
            <a:off x="457200" y="20574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Введите правильный ответ (затем измените порядок вариантов)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" y="2707957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34290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57200" y="41148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57200" y="4800600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19.05.2026</a:t>
            </a:fld>
            <a:endParaRPr kumimoji="0"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0" hangingPunct="1"/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19.05.2026</a:t>
            </a:fld>
            <a:endParaRPr kumimoji="0" lang="ru-RU" sz="105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kumimoji="0" lang="ru-RU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 sz="120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730" r:id="rId10"/>
  </p:sldLayoutIdLst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73E87"/>
                </a:solidFill>
                <a:latin typeface="Cambria"/>
              </a:rPr>
              <a:pPr/>
              <a:t>19.05.2026</a:t>
            </a:fld>
            <a:endParaRPr>
              <a:solidFill>
                <a:srgbClr val="073E87"/>
              </a:solidFill>
              <a:latin typeface="Cambria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>
              <a:solidFill>
                <a:srgbClr val="073E87"/>
              </a:solidFill>
              <a:latin typeface="Cambria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smtClean="0">
                <a:solidFill>
                  <a:srgbClr val="073E87"/>
                </a:solidFill>
                <a:latin typeface="Cambria"/>
              </a:rPr>
              <a:pPr/>
              <a:t>‹#›</a:t>
            </a:fld>
            <a:endParaRPr>
              <a:solidFill>
                <a:srgbClr val="073E87"/>
              </a:solidFill>
              <a:latin typeface="Cambria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8597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347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675112"/>
          </a:xfrm>
        </p:spPr>
        <p:txBody>
          <a:bodyPr anchor="ctr"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 "Региональный детский сад "Сказка" с. Крымское является бюджетным учреждением, финансируется за счёт средств бюджета муниципального образования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Крым, бюджета Республики Крым и внебюджетных средств (родительской платы за питание, присмотр и уход).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деятельности МБДОУ осуществляется в соответствии с законодательством РФ на основании утвержденного плана финансово-хозяйственной деятельности.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сайт для размещения информации о государственных (муниципальных) учреждениях bus.gov.ru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944216"/>
          </a:xfrm>
        </p:spPr>
        <p:txBody>
          <a:bodyPr>
            <a:noAutofit/>
          </a:bodyPr>
          <a:lstStyle/>
          <a:p>
            <a:pPr algn="ctr"/>
            <a:r>
              <a:rPr lang="ru-RU" sz="2000" b="1" spc="0" dirty="0">
                <a:ln>
                  <a:noFill/>
                </a:ln>
                <a:solidFill>
                  <a:srgbClr val="464653"/>
                </a:solidFill>
                <a:effectLst/>
              </a:rPr>
              <a:t>Информация об объеме образовательной деятельности, финансовое обеспечение которой осуществляется за счет бюджетных ассигнований федерального бюджета, бюджетов субъектов Российской Федерации, местных бюджетов, по договорам об образовании за счет средств физических и (или) юридических лиц, о поступлении финансовых и материальных средств и об их расходовании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9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Бюджет МБДОУ является сбалансированным: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050158"/>
              </p:ext>
            </p:extLst>
          </p:nvPr>
        </p:nvGraphicFramePr>
        <p:xfrm>
          <a:off x="1187624" y="2285992"/>
          <a:ext cx="7499147" cy="423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7610843"/>
              </p:ext>
            </p:extLst>
          </p:nvPr>
        </p:nvGraphicFramePr>
        <p:xfrm>
          <a:off x="1763688" y="764704"/>
          <a:ext cx="732656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8138" y="0"/>
            <a:ext cx="4365114" cy="106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1079500" y="115888"/>
            <a:ext cx="701992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год, %</a:t>
            </a: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995762"/>
              </p:ext>
            </p:extLst>
          </p:nvPr>
        </p:nvGraphicFramePr>
        <p:xfrm>
          <a:off x="-107950" y="1052513"/>
          <a:ext cx="9251950" cy="5805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723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/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  <a:br>
              <a:rPr lang="ru-RU" sz="7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39290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7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Quiz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Другая 8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17365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Calibri</vt:lpstr>
      <vt:lpstr>Cambria</vt:lpstr>
      <vt:lpstr>Rockwell</vt:lpstr>
      <vt:lpstr>Times New Roman</vt:lpstr>
      <vt:lpstr>Trebuchet MS</vt:lpstr>
      <vt:lpstr>Wingdings 2</vt:lpstr>
      <vt:lpstr>QuizShow</vt:lpstr>
      <vt:lpstr>Бумажная</vt:lpstr>
      <vt:lpstr>Тема Office</vt:lpstr>
      <vt:lpstr>Информация об объеме образовательной деятельности, финансовое обеспечение которой осуществляется за счет бюджетных ассигнований федерального бюджета, бюджетов субъектов Российской Федерации, местных бюджетов, по договорам об образовании за счет средств физических и (или) юридических лиц, о поступлении финансовых и материальных средств и об их расходовании </vt:lpstr>
      <vt:lpstr>Бюджет МБДОУ является сбалансированным:</vt:lpstr>
      <vt:lpstr>Презентация PowerPoint</vt:lpstr>
      <vt:lpstr>Презентация PowerPoint</vt:lpstr>
      <vt:lpstr> СПАСИБО 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об объеме образовательной деятельности, финансовое обеспечение которой осуществляется за счет бюджетных ассигнований федерального бюджета, бюджетов субъектов Российской Федерации, местных бюджетов, по договорам об образовании за счет средств физических и (или) юридических лиц, о поступлении финансовых и материальных средств и об их расходовании</dc:title>
  <dc:creator/>
  <cp:lastModifiedBy/>
  <cp:revision>2</cp:revision>
  <dcterms:created xsi:type="dcterms:W3CDTF">2020-06-04T07:19:01Z</dcterms:created>
  <dcterms:modified xsi:type="dcterms:W3CDTF">2026-05-19T15:45:35Z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